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">
    <p:bg>
      <p:bgPr>
        <a:solidFill>
          <a:srgbClr val="3A4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-Brain lockup"/>
          <p:cNvGrpSpPr/>
          <p:nvPr userDrawn="1"/>
        </p:nvGrpSpPr>
        <p:grpSpPr>
          <a:xfrm>
            <a:off x="548640" y="487680"/>
            <a:ext cx="2667000" cy="762000"/>
            <a:chOff x="548640" y="487680"/>
            <a:chExt cx="2667000" cy="762000"/>
          </a:xfrm>
        </p:grpSpPr>
        <p:sp>
          <p:nvSpPr>
            <p:cNvPr id="3" name="B-Brain symbol left"/>
            <p:cNvSpPr/>
            <p:nvPr userDrawn="1"/>
          </p:nvSpPr>
          <p:spPr>
            <a:xfrm>
              <a:off x="548640" y="640080"/>
              <a:ext cx="228600" cy="45720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F7F5F3"/>
            </a:solidFill>
            <a:ln>
              <a:noFill/>
            </a:ln>
          </p:spPr>
        </p:sp>
        <p:sp>
          <p:nvSpPr>
            <p:cNvPr id="4" name="B-Brain symbol right"/>
            <p:cNvSpPr/>
            <p:nvPr userDrawn="1"/>
          </p:nvSpPr>
          <p:spPr>
            <a:xfrm>
              <a:off x="828040" y="640080"/>
              <a:ext cx="228600" cy="45720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  <p:sp>
          <p:nvSpPr>
            <p:cNvPr id="5" name="B-Brain lockup name"/>
            <p:cNvSpPr txBox="1"/>
            <p:nvPr userDrawn="1"/>
          </p:nvSpPr>
          <p:spPr>
            <a:xfrm>
              <a:off x="1209040" y="487680"/>
              <a:ext cx="2006600" cy="762000"/>
            </a:xfrm>
            <a:prstGeom prst="rect">
              <a:avLst/>
            </a:prstGeom>
            <a:noFill/>
          </p:spPr>
          <p:txBody>
            <a:bodyPr wrap="none" lIns="0" tIns="0" rIns="0" bIns="0" anchor="ctr" rtlCol="0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GB" sz="3100" b="1" spc="-90">
                  <a:solidFill>
                    <a:srgbClr val="F7F5F3"/>
                  </a:solidFill>
                  <a:latin typeface="Calibri" pitchFamily="34" charset="0"/>
                  <a:cs typeface="Calibri" pitchFamily="34" charset="0"/>
                </a:rPr>
                <a:t>B-Brain</a:t>
              </a:r>
            </a:p>
          </p:txBody>
        </p:sp>
      </p:grpSp>
      <p:sp>
        <p:nvSpPr>
          <p:cNvPr id="6" name="Title"/>
          <p:cNvSpPr>
            <a:spLocks noGrp="1"/>
          </p:cNvSpPr>
          <p:nvPr>
            <p:ph type="ctrTitle"/>
          </p:nvPr>
        </p:nvSpPr>
        <p:spPr>
          <a:xfrm>
            <a:off x="548640" y="2103120"/>
            <a:ext cx="11094415" cy="16459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lnSpc>
                <a:spcPct val="95000"/>
              </a:lnSpc>
              <a:buNone/>
              <a:defRPr lang="en-GB" sz="4400" b="1" spc="-132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Deck title</a:t>
            </a:r>
          </a:p>
        </p:txBody>
      </p:sp>
      <p:sp>
        <p:nvSpPr>
          <p:cNvPr id="7" name="Pink rule"/>
          <p:cNvSpPr/>
          <p:nvPr userDrawn="1"/>
        </p:nvSpPr>
        <p:spPr>
          <a:xfrm>
            <a:off x="548640" y="3886200"/>
            <a:ext cx="109728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8" name="Subtitle"/>
          <p:cNvSpPr>
            <a:spLocks noGrp="1"/>
          </p:cNvSpPr>
          <p:nvPr>
            <p:ph type="subTitle" idx="1"/>
          </p:nvPr>
        </p:nvSpPr>
        <p:spPr>
          <a:xfrm>
            <a:off x="548640" y="4069080"/>
            <a:ext cx="11094415" cy="91440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20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Who it is for and what it answers</a:t>
            </a:r>
          </a:p>
        </p:txBody>
      </p:sp>
      <p:sp>
        <p:nvSpPr>
          <p:cNvPr id="9" name="As at"/>
          <p:cNvSpPr>
            <a:spLocks noGrp="1"/>
          </p:cNvSpPr>
          <p:nvPr>
            <p:ph type="body" idx="13"/>
          </p:nvPr>
        </p:nvSpPr>
        <p:spPr>
          <a:xfrm>
            <a:off x="548640" y="5806440"/>
            <a:ext cx="11094415" cy="41148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E3A6A8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">
    <p:bg>
      <p:bgPr>
        <a:solidFill>
          <a:srgbClr val="3A4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nk rule"/>
          <p:cNvSpPr/>
          <p:nvPr userDrawn="1"/>
        </p:nvSpPr>
        <p:spPr>
          <a:xfrm>
            <a:off x="548640" y="2743200"/>
            <a:ext cx="109728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548640" y="2926080"/>
            <a:ext cx="11094415" cy="118872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3600" b="1" spc="-9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Section title</a:t>
            </a:r>
          </a:p>
        </p:txBody>
      </p:sp>
      <p:sp>
        <p:nvSpPr>
          <p:cNvPr id="4" name="Subtitle"/>
          <p:cNvSpPr>
            <a:spLocks noGrp="1"/>
          </p:cNvSpPr>
          <p:nvPr>
            <p:ph type="body" idx="1"/>
          </p:nvPr>
        </p:nvSpPr>
        <p:spPr>
          <a:xfrm>
            <a:off x="548640" y="4114800"/>
            <a:ext cx="11094415" cy="8229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8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One line on what this section answers</a:t>
            </a:r>
          </a:p>
        </p:txBody>
      </p:sp>
      <p:grpSp>
        <p:nvGrpSpPr>
          <p:cNvPr id="5" name="B-Brain symbol"/>
          <p:cNvGrpSpPr/>
          <p:nvPr userDrawn="1"/>
        </p:nvGrpSpPr>
        <p:grpSpPr>
          <a:xfrm>
            <a:off x="365760" y="6455664"/>
            <a:ext cx="203200" cy="182880"/>
            <a:chOff x="365760" y="6455664"/>
            <a:chExt cx="203200" cy="182880"/>
          </a:xfrm>
        </p:grpSpPr>
        <p:sp>
          <p:nvSpPr>
            <p:cNvPr id="6" name="B-Brain symbol left"/>
            <p:cNvSpPr/>
            <p:nvPr userDrawn="1"/>
          </p:nvSpPr>
          <p:spPr>
            <a:xfrm>
              <a:off x="36576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F7F5F3"/>
            </a:solidFill>
            <a:ln>
              <a:noFill/>
            </a:ln>
          </p:spPr>
        </p:sp>
        <p:sp>
          <p:nvSpPr>
            <p:cNvPr id="7" name="B-Brain symbol right"/>
            <p:cNvSpPr/>
            <p:nvPr userDrawn="1"/>
          </p:nvSpPr>
          <p:spPr>
            <a:xfrm>
              <a:off x="47752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365760" y="1463040"/>
            <a:ext cx="11460175" cy="46634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Lead with the answer, then short bullets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KPI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Intro"/>
          <p:cNvSpPr>
            <a:spLocks noGrp="1"/>
          </p:cNvSpPr>
          <p:nvPr>
            <p:ph type="body" idx="10"/>
          </p:nvPr>
        </p:nvSpPr>
        <p:spPr>
          <a:xfrm>
            <a:off x="365760" y="1417320"/>
            <a:ext cx="11460175" cy="5486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6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One line: what these four figures say together</a:t>
            </a:r>
          </a:p>
        </p:txBody>
      </p:sp>
      <p:sp>
        <p:nvSpPr>
          <p:cNvPr id="4" name="Tile 1"/>
          <p:cNvSpPr/>
          <p:nvPr userDrawn="1"/>
        </p:nvSpPr>
        <p:spPr>
          <a:xfrm>
            <a:off x="365760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2A303D"/>
          </a:solidFill>
          <a:ln w="10973">
            <a:solidFill>
              <a:srgbClr val="3A4150"/>
            </a:solidFill>
          </a:ln>
        </p:spPr>
      </p:sp>
      <p:sp>
        <p:nvSpPr>
          <p:cNvPr id="5" name="Tile 1 rule"/>
          <p:cNvSpPr/>
          <p:nvPr userDrawn="1"/>
        </p:nvSpPr>
        <p:spPr>
          <a:xfrm>
            <a:off x="594360" y="2377440"/>
            <a:ext cx="411480" cy="45720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6" name="Figure 1"/>
          <p:cNvSpPr>
            <a:spLocks noGrp="1"/>
          </p:cNvSpPr>
          <p:nvPr>
            <p:ph type="body" idx="11"/>
          </p:nvPr>
        </p:nvSpPr>
        <p:spPr>
          <a:xfrm>
            <a:off x="548640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F7F5F3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7" name="Label 1"/>
          <p:cNvSpPr>
            <a:spLocks noGrp="1"/>
          </p:cNvSpPr>
          <p:nvPr>
            <p:ph type="body" idx="12"/>
          </p:nvPr>
        </p:nvSpPr>
        <p:spPr>
          <a:xfrm>
            <a:off x="548640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8" name="Note 1"/>
          <p:cNvSpPr>
            <a:spLocks noGrp="1"/>
          </p:cNvSpPr>
          <p:nvPr>
            <p:ph type="body" idx="13"/>
          </p:nvPr>
        </p:nvSpPr>
        <p:spPr>
          <a:xfrm>
            <a:off x="548640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9" name="Tile 2"/>
          <p:cNvSpPr/>
          <p:nvPr userDrawn="1"/>
        </p:nvSpPr>
        <p:spPr>
          <a:xfrm>
            <a:off x="3287954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2A303D"/>
          </a:solidFill>
          <a:ln w="10973">
            <a:solidFill>
              <a:srgbClr val="3A4150"/>
            </a:solidFill>
          </a:ln>
        </p:spPr>
      </p:sp>
      <p:sp>
        <p:nvSpPr>
          <p:cNvPr id="10" name="Tile 2 rule"/>
          <p:cNvSpPr/>
          <p:nvPr userDrawn="1"/>
        </p:nvSpPr>
        <p:spPr>
          <a:xfrm>
            <a:off x="3516554" y="2377440"/>
            <a:ext cx="411480" cy="45720"/>
          </a:xfrm>
          <a:prstGeom prst="rect">
            <a:avLst/>
          </a:prstGeom>
          <a:solidFill>
            <a:srgbClr val="F7F5F3"/>
          </a:solidFill>
          <a:ln>
            <a:noFill/>
          </a:ln>
        </p:spPr>
      </p:sp>
      <p:sp>
        <p:nvSpPr>
          <p:cNvPr id="11" name="Figure 2"/>
          <p:cNvSpPr>
            <a:spLocks noGrp="1"/>
          </p:cNvSpPr>
          <p:nvPr>
            <p:ph type="body" idx="14"/>
          </p:nvPr>
        </p:nvSpPr>
        <p:spPr>
          <a:xfrm>
            <a:off x="3470834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F7F5F3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12" name="Label 2"/>
          <p:cNvSpPr>
            <a:spLocks noGrp="1"/>
          </p:cNvSpPr>
          <p:nvPr>
            <p:ph type="body" idx="15"/>
          </p:nvPr>
        </p:nvSpPr>
        <p:spPr>
          <a:xfrm>
            <a:off x="3470834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13" name="Note 2"/>
          <p:cNvSpPr>
            <a:spLocks noGrp="1"/>
          </p:cNvSpPr>
          <p:nvPr>
            <p:ph type="body" idx="16"/>
          </p:nvPr>
        </p:nvSpPr>
        <p:spPr>
          <a:xfrm>
            <a:off x="3470834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14" name="Tile 3"/>
          <p:cNvSpPr/>
          <p:nvPr userDrawn="1"/>
        </p:nvSpPr>
        <p:spPr>
          <a:xfrm>
            <a:off x="6210148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2A303D"/>
          </a:solidFill>
          <a:ln w="10973">
            <a:solidFill>
              <a:srgbClr val="3A4150"/>
            </a:solidFill>
          </a:ln>
        </p:spPr>
      </p:sp>
      <p:sp>
        <p:nvSpPr>
          <p:cNvPr id="15" name="Tile 3 rule"/>
          <p:cNvSpPr/>
          <p:nvPr userDrawn="1"/>
        </p:nvSpPr>
        <p:spPr>
          <a:xfrm>
            <a:off x="6438748" y="2377440"/>
            <a:ext cx="411480" cy="45720"/>
          </a:xfrm>
          <a:prstGeom prst="rect">
            <a:avLst/>
          </a:prstGeom>
          <a:solidFill>
            <a:srgbClr val="8A9AD0"/>
          </a:solidFill>
          <a:ln>
            <a:noFill/>
          </a:ln>
        </p:spPr>
      </p:sp>
      <p:sp>
        <p:nvSpPr>
          <p:cNvPr id="16" name="Figure 3"/>
          <p:cNvSpPr>
            <a:spLocks noGrp="1"/>
          </p:cNvSpPr>
          <p:nvPr>
            <p:ph type="body" idx="17"/>
          </p:nvPr>
        </p:nvSpPr>
        <p:spPr>
          <a:xfrm>
            <a:off x="6393028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F7F5F3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17" name="Label 3"/>
          <p:cNvSpPr>
            <a:spLocks noGrp="1"/>
          </p:cNvSpPr>
          <p:nvPr>
            <p:ph type="body" idx="18"/>
          </p:nvPr>
        </p:nvSpPr>
        <p:spPr>
          <a:xfrm>
            <a:off x="6393028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18" name="Note 3"/>
          <p:cNvSpPr>
            <a:spLocks noGrp="1"/>
          </p:cNvSpPr>
          <p:nvPr>
            <p:ph type="body" idx="19"/>
          </p:nvPr>
        </p:nvSpPr>
        <p:spPr>
          <a:xfrm>
            <a:off x="6393028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19" name="Tile 4"/>
          <p:cNvSpPr/>
          <p:nvPr userDrawn="1"/>
        </p:nvSpPr>
        <p:spPr>
          <a:xfrm>
            <a:off x="9132341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2A303D"/>
          </a:solidFill>
          <a:ln w="10973">
            <a:solidFill>
              <a:srgbClr val="3A4150"/>
            </a:solidFill>
          </a:ln>
        </p:spPr>
      </p:sp>
      <p:sp>
        <p:nvSpPr>
          <p:cNvPr id="20" name="Tile 4 rule"/>
          <p:cNvSpPr/>
          <p:nvPr userDrawn="1"/>
        </p:nvSpPr>
        <p:spPr>
          <a:xfrm>
            <a:off x="9360941" y="2377440"/>
            <a:ext cx="411480" cy="45720"/>
          </a:xfrm>
          <a:prstGeom prst="rect">
            <a:avLst/>
          </a:prstGeom>
          <a:solidFill>
            <a:srgbClr val="9BC2B4"/>
          </a:solidFill>
          <a:ln>
            <a:noFill/>
          </a:ln>
        </p:spPr>
      </p:sp>
      <p:sp>
        <p:nvSpPr>
          <p:cNvPr id="21" name="Figure 4"/>
          <p:cNvSpPr>
            <a:spLocks noGrp="1"/>
          </p:cNvSpPr>
          <p:nvPr>
            <p:ph type="body" idx="20"/>
          </p:nvPr>
        </p:nvSpPr>
        <p:spPr>
          <a:xfrm>
            <a:off x="9315221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F7F5F3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22" name="Label 4"/>
          <p:cNvSpPr>
            <a:spLocks noGrp="1"/>
          </p:cNvSpPr>
          <p:nvPr>
            <p:ph type="body" idx="21"/>
          </p:nvPr>
        </p:nvSpPr>
        <p:spPr>
          <a:xfrm>
            <a:off x="9315221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23" name="Note 4"/>
          <p:cNvSpPr>
            <a:spLocks noGrp="1"/>
          </p:cNvSpPr>
          <p:nvPr>
            <p:ph type="body" idx="22"/>
          </p:nvPr>
        </p:nvSpPr>
        <p:spPr>
          <a:xfrm>
            <a:off x="9315221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24" name="Source"/>
          <p:cNvSpPr>
            <a:spLocks noGrp="1"/>
          </p:cNvSpPr>
          <p:nvPr>
            <p:ph type="body" idx="23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B-Brain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Chart"/>
          <p:cNvSpPr>
            <a:spLocks noGrp="1"/>
          </p:cNvSpPr>
          <p:nvPr>
            <p:ph type="pic" idx="10"/>
          </p:nvPr>
        </p:nvSpPr>
        <p:spPr>
          <a:xfrm>
            <a:off x="365760" y="1417320"/>
            <a:ext cx="11460175" cy="39776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Insert the chart PNG the viz tool returned</a:t>
            </a:r>
          </a:p>
        </p:txBody>
      </p:sp>
      <p:sp>
        <p:nvSpPr>
          <p:cNvPr id="4" name="Caption"/>
          <p:cNvSpPr>
            <a:spLocks noGrp="1"/>
          </p:cNvSpPr>
          <p:nvPr>
            <p:ph type="body" idx="11"/>
          </p:nvPr>
        </p:nvSpPr>
        <p:spPr>
          <a:xfrm>
            <a:off x="365760" y="5440680"/>
            <a:ext cx="11460175" cy="45720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3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How to read it, and what the latest point is</a:t>
            </a:r>
          </a:p>
        </p:txBody>
      </p:sp>
      <p:sp>
        <p:nvSpPr>
          <p:cNvPr id="5" name="Source"/>
          <p:cNvSpPr>
            <a:spLocks noGrp="1"/>
          </p:cNvSpPr>
          <p:nvPr>
            <p:ph type="body" idx="12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B-Brain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Chart left"/>
          <p:cNvSpPr>
            <a:spLocks noGrp="1"/>
          </p:cNvSpPr>
          <p:nvPr>
            <p:ph type="pic" idx="10"/>
          </p:nvPr>
        </p:nvSpPr>
        <p:spPr>
          <a:xfrm>
            <a:off x="365760" y="1417320"/>
            <a:ext cx="5615788" cy="35661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Chart PNG from viz</a:t>
            </a:r>
          </a:p>
        </p:txBody>
      </p:sp>
      <p:sp>
        <p:nvSpPr>
          <p:cNvPr id="4" name="Chart right"/>
          <p:cNvSpPr>
            <a:spLocks noGrp="1"/>
          </p:cNvSpPr>
          <p:nvPr>
            <p:ph type="pic" idx="11"/>
          </p:nvPr>
        </p:nvSpPr>
        <p:spPr>
          <a:xfrm>
            <a:off x="6210148" y="1417320"/>
            <a:ext cx="5615788" cy="35661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Chart PNG from viz</a:t>
            </a:r>
          </a:p>
        </p:txBody>
      </p:sp>
      <p:sp>
        <p:nvSpPr>
          <p:cNvPr id="5" name="Caption left"/>
          <p:cNvSpPr>
            <a:spLocks noGrp="1"/>
          </p:cNvSpPr>
          <p:nvPr>
            <p:ph type="body" idx="12"/>
          </p:nvPr>
        </p:nvSpPr>
        <p:spPr>
          <a:xfrm>
            <a:off x="365760" y="5074920"/>
            <a:ext cx="5615788" cy="7772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How to read the left chart</a:t>
            </a:r>
          </a:p>
        </p:txBody>
      </p:sp>
      <p:sp>
        <p:nvSpPr>
          <p:cNvPr id="6" name="Caption right"/>
          <p:cNvSpPr>
            <a:spLocks noGrp="1"/>
          </p:cNvSpPr>
          <p:nvPr>
            <p:ph type="body" idx="13"/>
          </p:nvPr>
        </p:nvSpPr>
        <p:spPr>
          <a:xfrm>
            <a:off x="6210148" y="5074920"/>
            <a:ext cx="5615788" cy="7772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How to read the right chart</a:t>
            </a:r>
          </a:p>
        </p:txBody>
      </p:sp>
      <p:sp>
        <p:nvSpPr>
          <p:cNvPr id="7" name="Source"/>
          <p:cNvSpPr>
            <a:spLocks noGrp="1"/>
          </p:cNvSpPr>
          <p:nvPr>
            <p:ph type="body" idx="14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B-Brain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Table"/>
          <p:cNvSpPr>
            <a:spLocks noGrp="1"/>
          </p:cNvSpPr>
          <p:nvPr>
            <p:ph type="tbl" idx="10"/>
          </p:nvPr>
        </p:nvSpPr>
        <p:spPr>
          <a:xfrm>
            <a:off x="365760" y="1417320"/>
            <a:ext cx="11460175" cy="434340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Insert a table: rows from facts or query</a:t>
            </a:r>
          </a:p>
        </p:txBody>
      </p:sp>
      <p:sp>
        <p:nvSpPr>
          <p:cNvPr id="4" name="Source"/>
          <p:cNvSpPr>
            <a:spLocks noGrp="1"/>
          </p:cNvSpPr>
          <p:nvPr>
            <p:ph type="body" idx="11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B-Brain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nk bar"/>
          <p:cNvSpPr/>
          <p:nvPr userDrawn="1"/>
        </p:nvSpPr>
        <p:spPr>
          <a:xfrm>
            <a:off x="365760" y="1280160"/>
            <a:ext cx="73152" cy="3108960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3" name="Quote"/>
          <p:cNvSpPr>
            <a:spLocks noGrp="1"/>
          </p:cNvSpPr>
          <p:nvPr>
            <p:ph type="body" idx="10"/>
          </p:nvPr>
        </p:nvSpPr>
        <p:spPr>
          <a:xfrm>
            <a:off x="685800" y="1188720"/>
            <a:ext cx="11140135" cy="32918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lang="en-GB" sz="3000" b="0" spc="-6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“The customer's words, verbatim from the record”</a:t>
            </a:r>
          </a:p>
        </p:txBody>
      </p:sp>
      <p:sp>
        <p:nvSpPr>
          <p:cNvPr id="4" name="Attribution"/>
          <p:cNvSpPr>
            <a:spLocks noGrp="1"/>
          </p:cNvSpPr>
          <p:nvPr>
            <p:ph type="body" idx="11"/>
          </p:nvPr>
        </p:nvSpPr>
        <p:spPr>
          <a:xfrm>
            <a:off x="685800" y="4572000"/>
            <a:ext cx="11140135" cy="50292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6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Name, role, organisation, date</a:t>
            </a:r>
          </a:p>
        </p:txBody>
      </p:sp>
      <p:sp>
        <p:nvSpPr>
          <p:cNvPr id="5" name="Source"/>
          <p:cNvSpPr>
            <a:spLocks noGrp="1"/>
          </p:cNvSpPr>
          <p:nvPr>
            <p:ph type="body" idx="12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B-Brain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0">
  <p:cSld name="Closing">
    <p:bg>
      <p:bgPr>
        <a:solidFill>
          <a:srgbClr val="3A4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-Brain symbol"/>
          <p:cNvGrpSpPr/>
          <p:nvPr userDrawn="1"/>
        </p:nvGrpSpPr>
        <p:grpSpPr>
          <a:xfrm>
            <a:off x="5780888" y="1234440"/>
            <a:ext cx="629920" cy="566928"/>
            <a:chOff x="5780888" y="1234440"/>
            <a:chExt cx="629920" cy="566928"/>
          </a:xfrm>
        </p:grpSpPr>
        <p:sp>
          <p:nvSpPr>
            <p:cNvPr id="3" name="B-Brain symbol left"/>
            <p:cNvSpPr/>
            <p:nvPr userDrawn="1"/>
          </p:nvSpPr>
          <p:spPr>
            <a:xfrm>
              <a:off x="5780888" y="1234440"/>
              <a:ext cx="283464" cy="566928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F7F5F3"/>
            </a:solidFill>
            <a:ln>
              <a:noFill/>
            </a:ln>
          </p:spPr>
        </p:sp>
        <p:sp>
          <p:nvSpPr>
            <p:cNvPr id="4" name="B-Brain symbol right"/>
            <p:cNvSpPr/>
            <p:nvPr userDrawn="1"/>
          </p:nvSpPr>
          <p:spPr>
            <a:xfrm>
              <a:off x="6127344" y="1234440"/>
              <a:ext cx="283464" cy="566928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</p:grpSp>
      <p:sp>
        <p:nvSpPr>
          <p:cNvPr id="5" name="Title"/>
          <p:cNvSpPr>
            <a:spLocks noGrp="1"/>
          </p:cNvSpPr>
          <p:nvPr>
            <p:ph type="title"/>
          </p:nvPr>
        </p:nvSpPr>
        <p:spPr>
          <a:xfrm>
            <a:off x="548640" y="2331720"/>
            <a:ext cx="11094415" cy="109728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ctr">
              <a:buNone/>
              <a:defRPr lang="en-GB" sz="4000" b="1" spc="-10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Next steps</a:t>
            </a:r>
          </a:p>
        </p:txBody>
      </p:sp>
      <p:sp>
        <p:nvSpPr>
          <p:cNvPr id="6" name="Pink rule"/>
          <p:cNvSpPr/>
          <p:nvPr userDrawn="1"/>
        </p:nvSpPr>
        <p:spPr>
          <a:xfrm>
            <a:off x="5550408" y="3566160"/>
            <a:ext cx="109728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7" name="Steps"/>
          <p:cNvSpPr>
            <a:spLocks noGrp="1"/>
          </p:cNvSpPr>
          <p:nvPr>
            <p:ph type="body" idx="1"/>
          </p:nvPr>
        </p:nvSpPr>
        <p:spPr>
          <a:xfrm>
            <a:off x="1280160" y="3749040"/>
            <a:ext cx="9631375" cy="17373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ctr">
              <a:buNone/>
              <a:defRPr lang="en-GB" sz="18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Who does what, by when</a:t>
            </a:r>
          </a:p>
        </p:txBody>
      </p:sp>
      <p:sp>
        <p:nvSpPr>
          <p:cNvPr id="8" name="As at"/>
          <p:cNvSpPr>
            <a:spLocks noGrp="1"/>
          </p:cNvSpPr>
          <p:nvPr>
            <p:ph type="body" idx="13"/>
          </p:nvPr>
        </p:nvSpPr>
        <p:spPr>
          <a:xfrm>
            <a:off x="548640" y="5806440"/>
            <a:ext cx="11094415" cy="41148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ctr">
              <a:buNone/>
              <a:defRPr lang="en-GB" sz="1200" b="0">
                <a:solidFill>
                  <a:srgbClr val="E3A6A8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365760" y="1463040"/>
            <a:ext cx="11460175" cy="46634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Lead with the answer, then short bullets</a:t>
            </a:r>
          </a:p>
        </p:txBody>
      </p:sp>
      <p:sp>
        <p:nvSpPr>
          <p:cNvPr id="4" name="Brand rule"/>
          <p:cNvSpPr/>
          <p:nvPr userDrawn="1"/>
        </p:nvSpPr>
        <p:spPr>
          <a:xfrm>
            <a:off x="365760" y="329184"/>
            <a:ext cx="54864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5" name="Footer rule"/>
          <p:cNvSpPr/>
          <p:nvPr userDrawn="1"/>
        </p:nvSpPr>
        <p:spPr>
          <a:xfrm>
            <a:off x="365760" y="6309360"/>
            <a:ext cx="11460175" cy="10973"/>
          </a:xfrm>
          <a:prstGeom prst="rect">
            <a:avLst/>
          </a:prstGeom>
          <a:solidFill>
            <a:srgbClr val="3A4150"/>
          </a:solidFill>
          <a:ln>
            <a:noFill/>
          </a:ln>
        </p:spPr>
      </p:sp>
      <p:grpSp>
        <p:nvGrpSpPr>
          <p:cNvPr id="6" name="B-Brain symbol"/>
          <p:cNvGrpSpPr/>
          <p:nvPr userDrawn="1"/>
        </p:nvGrpSpPr>
        <p:grpSpPr>
          <a:xfrm>
            <a:off x="365760" y="6455664"/>
            <a:ext cx="203200" cy="182880"/>
            <a:chOff x="365760" y="6455664"/>
            <a:chExt cx="203200" cy="182880"/>
          </a:xfrm>
        </p:grpSpPr>
        <p:sp>
          <p:nvSpPr>
            <p:cNvPr id="7" name="B-Brain symbol left"/>
            <p:cNvSpPr/>
            <p:nvPr userDrawn="1"/>
          </p:nvSpPr>
          <p:spPr>
            <a:xfrm>
              <a:off x="36576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F7F5F3"/>
            </a:solidFill>
            <a:ln>
              <a:noFill/>
            </a:ln>
          </p:spPr>
        </p:sp>
        <p:sp>
          <p:nvSpPr>
            <p:cNvPr id="8" name="B-Brain symbol right"/>
            <p:cNvSpPr/>
            <p:nvPr userDrawn="1"/>
          </p:nvSpPr>
          <p:spPr>
            <a:xfrm>
              <a:off x="47752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</p:grpSp>
      <p:sp>
        <p:nvSpPr>
          <p:cNvPr id="9" name="Slide number"/>
          <p:cNvSpPr txBox="1"/>
          <p:nvPr userDrawn="1"/>
        </p:nvSpPr>
        <p:spPr>
          <a:xfrm>
            <a:off x="10911535" y="640080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r"/>
            <a:fld id="{6F4C2E1A-8B3D-4E5F-9A7B-2C1D0E9F8A6B}" type="slidenum">
              <a:rPr lang="en-GB" sz="1000" b="0">
                <a:solidFill>
                  <a:srgbClr val="A9AFBC"/>
                </a:solidFill>
                <a:latin typeface="Consolas" pitchFamily="49" charset="0"/>
                <a:cs typeface="Consolas" pitchFamily="49" charset="0"/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>
        <a:lnSpc>
          <a:spcPct val="95000"/>
        </a:lnSpc>
        <a:buNone/>
        <a:defRPr lang="en-GB" sz="3000" b="1" spc="-75">
          <a:solidFill>
            <a:srgbClr val="F7F5F3"/>
          </a:solidFill>
          <a:latin typeface="Calibri" pitchFamily="34" charset="0"/>
          <a:cs typeface="Calibri" pitchFamily="34" charset="0"/>
        </a:defRPr>
      </a:lvl1pPr>
    </p:titleStyle>
    <p:bodyStyle>
      <a:lvl1pPr marL="274320" indent="-274320" algn="l">
        <a:lnSpc>
          <a:spcPct val="110000"/>
        </a:lnSpc>
        <a:spcBef>
          <a:spcPts val="1200"/>
        </a:spcBef>
        <a:buClr>
          <a:srgbClr val="E3A6A8"/>
        </a:buClr>
        <a:buFont typeface="Arial"/>
        <a:buChar char="•"/>
        <a:defRPr lang="en-GB" sz="2000" b="0">
          <a:solidFill>
            <a:srgbClr val="F7F5F3"/>
          </a:solidFill>
          <a:latin typeface="Calibri" pitchFamily="34" charset="0"/>
          <a:cs typeface="Calibri" pitchFamily="34" charset="0"/>
        </a:defRPr>
      </a:lvl1pPr>
      <a:lvl2pPr marL="594360" indent="-256032" algn="l">
        <a:lnSpc>
          <a:spcPct val="110000"/>
        </a:lnSpc>
        <a:spcBef>
          <a:spcPts val="600"/>
        </a:spcBef>
        <a:buClr>
          <a:srgbClr val="E3A6A8"/>
        </a:buClr>
        <a:buFont typeface="Arial"/>
        <a:buChar char="–"/>
        <a:defRPr lang="en-GB" sz="1700" b="0">
          <a:solidFill>
            <a:srgbClr val="F7F5F3"/>
          </a:solidFill>
          <a:latin typeface="Calibri" pitchFamily="34" charset="0"/>
          <a:cs typeface="Calibri" pitchFamily="34" charset="0"/>
        </a:defRPr>
      </a:lvl2pPr>
      <a:lvl3pPr marL="914400" indent="-228600" algn="l">
        <a:lnSpc>
          <a:spcPct val="110000"/>
        </a:lnSpc>
        <a:spcBef>
          <a:spcPts val="400"/>
        </a:spcBef>
        <a:buClr>
          <a:srgbClr val="E3A6A8"/>
        </a:buClr>
        <a:buFont typeface="Arial"/>
        <a:buChar char="•"/>
        <a:defRPr lang="en-GB" sz="1500" b="0">
          <a:solidFill>
            <a:srgbClr val="F7F5F3"/>
          </a:solidFill>
          <a:latin typeface="Calibri" pitchFamily="34" charset="0"/>
          <a:cs typeface="Calibri" pitchFamily="34" charset="0"/>
        </a:defRPr>
      </a:lvl3pPr>
    </p:bodyStyle>
    <p:otherStyle>
      <a:lvl1pPr>
        <a:defRPr lang="en-GB" sz="1400" b="0">
          <a:solidFill>
            <a:srgbClr val="F7F5F3"/>
          </a:solidFill>
          <a:latin typeface="Calibri" pitchFamily="34" charset="0"/>
          <a:cs typeface="Calibri" pitchFamily="34" charset="0"/>
        </a:defRPr>
      </a:lvl1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Board pack, Q3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BB-Demo, the quarter to 30 Sep 2026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As at Fri 9 Oct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Q3 2026: the quarter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2 new customers and 4 lost in the quarter.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£3.35m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ARR at 30 Sep 2026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t>£55,350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t>Net new ARR in Q3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/>
        </p:txBody>
      </p:sp>
      <p:sp>
        <p:nvSpPr>
          <p:cNvPr id="10" name="Text Placeholder 9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t>100.3%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t>Net retention, Q3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/>
        </p:txBody>
      </p:sp>
      <p:sp>
        <p:nvSpPr>
          <p:cNvPr id="13" name="Text Placeholder 12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t>67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t>Customers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idx="22"/>
          </p:nvPr>
        </p:nvSpPr>
        <p:spPr/>
        <p:txBody>
          <a:bodyPr/>
          <a:lstStyle/>
          <a:p/>
        </p:txBody>
      </p:sp>
      <p:sp>
        <p:nvSpPr>
          <p:cNvPr id="16" name="Text Placeholder 15"/>
          <p:cNvSpPr>
            <a:spLocks noGrp="1"/>
          </p:cNvSpPr>
          <p:nvPr>
            <p:ph type="body" idx="23"/>
          </p:nvPr>
        </p:nvSpPr>
        <p:spPr/>
        <p:txBody>
          <a:bodyPr/>
          <a:lstStyle/>
          <a:p>
            <a:r>
              <a:t>Source: B-Brain facts, as at Fri 9 Oct 2026; facts arr_bridge (grain quarterly)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ARR moved £55,350 in the quarter to £3,353,250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ARR brought forward at 30 Jun 2026 to ARR at 30 Sep 2026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B-Brain facts, as at Fri 9 Oct 2026; query chat.arr_bridge (period 3)</a:t>
            </a:r>
          </a:p>
        </p:txBody>
      </p:sp>
      <p:pic>
        <p:nvPicPr>
          <p:cNvPr id="6" name="Picture 5" descr="446a7ee1637f-68d486dc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820816"/>
            <a:ext cx="11460175" cy="31706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trailing 12 months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84.2%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ARR growth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t>97.3%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t>Net retention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/>
        </p:txBody>
      </p:sp>
      <p:sp>
        <p:nvSpPr>
          <p:cNvPr id="10" name="Text Placeholder 9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t>75.6%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t>Gross retention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/>
        </p:txBody>
      </p:sp>
      <p:sp>
        <p:nvSpPr>
          <p:cNvPr id="13" name="Text Placeholder 12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t>-35.8%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t>EBITDA margin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idx="22"/>
          </p:nvPr>
        </p:nvSpPr>
        <p:spPr/>
        <p:txBody>
          <a:bodyPr/>
          <a:lstStyle/>
          <a:p/>
        </p:txBody>
      </p:sp>
      <p:sp>
        <p:nvSpPr>
          <p:cNvPr id="16" name="Text Placeholder 15"/>
          <p:cNvSpPr>
            <a:spLocks noGrp="1"/>
          </p:cNvSpPr>
          <p:nvPr>
            <p:ph type="body" idx="23"/>
          </p:nvPr>
        </p:nvSpPr>
        <p:spPr/>
        <p:txBody>
          <a:bodyPr/>
          <a:lstStyle/>
          <a:p>
            <a:r>
              <a:t>Source: B-Brain facts, as at Fri 9 Oct 2026; facts kpis (12 months to 30 Sep 2026)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 retention 97.3%, gross 75.6% over 12 months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Each point is the 12 months to that month end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B-Brain facts, as at Fri 9 Oct 2026; facts arr_bridge (period 12)</a:t>
            </a:r>
          </a:p>
        </p:txBody>
      </p:sp>
      <p:pic>
        <p:nvPicPr>
          <p:cNvPr id="6" name="Picture 5" descr="458cea756824-f60c5020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801715"/>
            <a:ext cx="11460175" cy="32088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16 renewals in 90 days, £697,500 today: these carry more than a price rise</a:t>
            </a:r>
          </a:p>
        </p:txBody>
      </p:sp>
      <p:graphicFrame>
        <p:nvGraphicFramePr>
          <p:cNvPr id="3" name="Table Placeholder 2"/>
          <p:cNvGraphicFramePr>
            <a:graphicFrameLocks noGrp="1"/>
          </p:cNvGraphicFramePr>
          <p:nvPr>
            <p:ph type="tbl" idx="10"/>
          </p:nvPr>
        </p:nvGraphicFramePr>
        <p:xfrm>
          <a:off x="365760" y="1417320"/>
          <a:ext cx="1146017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4655"/>
                <a:gridCol w="1371302"/>
                <a:gridCol w="1175402"/>
                <a:gridCol w="1567203"/>
                <a:gridCol w="4701610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Organisation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Renews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ARR on 9 Oct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At renewal price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Signals besides the price rise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Clonvara Insurance Services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Sun 1 Nov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£46,800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£50,000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champion left, one admin left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Brackwell Freight Ltd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Tue 1 Dec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£44,000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£50,000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users down 30%+, champion left, one admin left, indexing flat, CRM duplicate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Dunholm Precision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Tue 1 Dec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£51,000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£50,000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champion left, one admin left, CRM duplicate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Carnmoor Fleet Leasing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Wed 2 Dec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£41,800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£50,000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users down 30%+, indexing flat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Hollins Tarrant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Mon 4 Jan 2027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£19,500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£22,000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users down 30%+, indexing flat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Veldmaat Payments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Tue 5 Jan 2027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£45,000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£50,000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overdue invoice, disputed invoice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Source: B-Brain facts, as at Fri 9 Oct 2026; facts renewals_due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63 open deals carrying £4,456,750 of CRM amount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The CRM's own amounts on open deals, by stage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B-Brain facts, as at Fri 9 Oct 2026; facts pipeline</a:t>
            </a:r>
          </a:p>
        </p:txBody>
      </p:sp>
      <p:pic>
        <p:nvPicPr>
          <p:cNvPr id="6" name="Picture 5" descr="c02276df5efe-9333b92e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921092"/>
            <a:ext cx="11460175" cy="29700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Cash: invoiced and collected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Invoices by issue month, cash by payment month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B-Brain facts, as at Fri 9 Oct 2026; facts billing_monthly</a:t>
            </a:r>
          </a:p>
        </p:txBody>
      </p:sp>
      <p:pic>
        <p:nvPicPr>
          <p:cNvPr id="6" name="Picture 5" descr="bc6c77781827-9397925f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801715"/>
            <a:ext cx="11460175" cy="32088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Debtors: £251,936 open, £12,500 overdue</a:t>
            </a:r>
          </a:p>
        </p:txBody>
      </p:sp>
      <p:graphicFrame>
        <p:nvGraphicFramePr>
          <p:cNvPr id="3" name="Table Placeholder 2"/>
          <p:cNvGraphicFramePr>
            <a:graphicFrameLocks noGrp="1"/>
          </p:cNvGraphicFramePr>
          <p:nvPr>
            <p:ph type="tbl" idx="10"/>
          </p:nvPr>
        </p:nvGraphicFramePr>
        <p:xfrm>
          <a:off x="365760" y="1417320"/>
          <a:ext cx="11460172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3169"/>
                <a:gridCol w="1786001"/>
                <a:gridCol w="2232501"/>
                <a:gridCol w="1637167"/>
                <a:gridCol w="1190667"/>
                <a:gridCol w="1190667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Organisation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Invoice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Due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Bucket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Status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Veldmaat Payments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INV-003-0004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Wed 5 Aug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61-90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disputed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£12,500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Veldmaat Payments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INV-003-0005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Wed 4 Nov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£12,500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Ardcarne Life Assurance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INV-008-0002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Sat 31 Oct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£125,000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Hollowmere Care Group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INV-023-0004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Sat 31 Oct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£36,150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Brakkevoort Logistics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INV-024-0008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Sat 31 Oct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£11,000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Pemaquid Analytics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INV-087-0003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Fri 30 Oct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£4,011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Fulford Ings Software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INV-173-0003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Thu 5 Nov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£26,400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Oosterdijk Logistiek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INV-176-0005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Thu 29 Oct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£12,500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Kronfeld Assekuranz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INV-177-0004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Fri 6 Nov 2026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£11,875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Source: B-Brain facts, as at Fri 9 Oct 2026; facts debtors, facts debtors_ageing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risks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34 organisations carry a hard signal. BB-Demo judges the first six At risk, led by Brackwell Freight Ltd. Renewal price rises and departed champions are the most common threats.</a:t>
            </a:r>
          </a:p>
          <a:p>
            <a:r>
              <a:t>Brackwell Freight Ltd: price rise at the 1 Dec 2026 renewal, falling users, departed champion, one admin, flat indexing.</a:t>
            </a:r>
          </a:p>
          <a:p>
            <a:r>
              <a:t>Dunholm Precision: champion gone, Nathan Booth the only admin, duplicate CRM record.</a:t>
            </a:r>
          </a:p>
          <a:p>
            <a:r>
              <a:t>Clonvara Insurance Services: price rise, champion deactivated, one admin; term ends 31 Oct 2026.</a:t>
            </a:r>
          </a:p>
          <a:p>
            <a:r>
              <a:t>Veldmaat Payments: price rise plus an overdue, disputed invoice caused by BB-Demo's over-billing.</a:t>
            </a:r>
          </a:p>
          <a:p>
            <a:r>
              <a:t>Carnmoor Fleet Leasing: users down, indexing flat; next term signed down to Starter.</a:t>
            </a:r>
          </a:p>
          <a:p>
            <a:r>
              <a:t>Hollins Tarrant: users down and indexing flat before the 4 Jan 2027 renewal.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5897880"/>
            <a:ext cx="1146017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A9AFBC"/>
                </a:solidFill>
                <a:latin typeface="Calibri"/>
              </a:rPr>
              <a:t>Source: B-Brain facts, as at Fri 9 Oct 2026; get_document portfolio:key_risks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 the board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Renewals: 16 fall due in 90 days, £697,500 of ARR today and £735,000 at renewal prices.</a:t>
            </a:r>
          </a:p>
          <a:p>
            <a:r>
              <a:t>Retention: net 97.3% and gross 75.6% over 12 months; save plans for the accounts judged At risk.</a:t>
            </a:r>
          </a:p>
          <a:p>
            <a:r>
              <a:t>Cash: collect the £12,500 overdue of £251,936 open.</a:t>
            </a:r>
          </a:p>
          <a:p>
            <a:r>
              <a:t>Pipeline: 63 open deals, £4,456,750 as the CRM has it (not contracted).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As at Fri 9 Oct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-Brain">
  <a:themeElements>
    <a:clrScheme name="B-Brain dark">
      <a:dk1>
        <a:srgbClr val="1F2430"/>
      </a:dk1>
      <a:lt1>
        <a:srgbClr val="F7F5F3"/>
      </a:lt1>
      <a:dk2>
        <a:srgbClr val="2A303D"/>
      </a:dk2>
      <a:lt2>
        <a:srgbClr val="A9AFBC"/>
      </a:lt2>
      <a:accent1>
        <a:srgbClr val="F7F5F3"/>
      </a:accent1>
      <a:accent2>
        <a:srgbClr val="E3A6A8"/>
      </a:accent2>
      <a:accent3>
        <a:srgbClr val="8A9AD0"/>
      </a:accent3>
      <a:accent4>
        <a:srgbClr val="D08B8E"/>
      </a:accent4>
      <a:accent5>
        <a:srgbClr val="9BC2B4"/>
      </a:accent5>
      <a:accent6>
        <a:srgbClr val="D9BC85"/>
      </a:accent6>
      <a:hlink>
        <a:srgbClr val="E3A6A8"/>
      </a:hlink>
      <a:folHlink>
        <a:srgbClr val="A9AFBC"/>
      </a:folHlink>
    </a:clrScheme>
    <a:fontScheme name="B-Brain">
      <a:majorFont>
        <a:latin typeface="Calibri" pitchFamily="34" charset="0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itchFamily="34" charset="0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-Brain fla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paper">
      <a:srgbClr val="1F2430"/>
    </a:custClr>
    <a:custClr name="surface">
      <a:srgbClr val="2A303D"/>
    </a:custClr>
    <a:custClr name="ink">
      <a:srgbClr val="F7F5F3"/>
    </a:custClr>
    <a:custClr name="text-muted">
      <a:srgbClr val="A9AFBC"/>
    </a:custClr>
    <a:custClr name="border">
      <a:srgbClr val="3A4150"/>
    </a:custClr>
    <a:custClr name="slate">
      <a:srgbClr val="3A4150"/>
    </a:custClr>
    <a:custClr name="brain-pink">
      <a:srgbClr val="E3A6A8"/>
    </a:custClr>
    <a:custClr name="pink-text">
      <a:srgbClr val="E3A6A8"/>
    </a:custClr>
    <a:custClr name="brand-ink">
      <a:srgbClr val="3A4150"/>
    </a:custClr>
    <a:custClr name="brand-paper">
      <a:srgbClr val="F7F5F3"/>
    </a:custClr>
    <a:custClr name="good">
      <a:srgbClr val="4BB859"/>
    </a:custClr>
    <a:custClr name="watch">
      <a:srgbClr val="F6B83D"/>
    </a:custClr>
    <a:custClr name="bad">
      <a:srgbClr val="F08A4B"/>
    </a:custClr>
    <a:custClr name="chart-1">
      <a:srgbClr val="F7F5F3"/>
    </a:custClr>
    <a:custClr name="chart-2">
      <a:srgbClr val="E3A6A8"/>
    </a:custClr>
    <a:custClr name="chart-3">
      <a:srgbClr val="8A9AD0"/>
    </a:custClr>
    <a:custClr name="chart-4">
      <a:srgbClr val="D08B8E"/>
    </a:custClr>
    <a:custClr name="chart-5">
      <a:srgbClr val="9BC2B4"/>
    </a:custClr>
    <a:custClr name="chart-6">
      <a:srgbClr val="D9BC85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pack, Q3 2026</dc:title>
  <dc:subject>B-Brain deck template on the brand kit</dc:subject>
  <dc:creator>B-Brain</dc:creator>
  <cp:keywords>B-Brain</cp:keywords>
  <dc:description/>
  <cp:lastModifiedBy>B-Brain</cp:lastModifiedBy>
  <cp:revision>1</cp:revision>
  <dcterms:created xsi:type="dcterms:W3CDTF">2026-10-09T09:00:00Z</dcterms:created>
  <dcterms:modified xsi:type="dcterms:W3CDTF">2026-10-14T19:02:17Z</dcterms:modified>
  <cp:category/>
</cp:coreProperties>
</file>